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852E128-A5AE-4702-8C55-399721BFEA0E}">
  <a:tblStyle styleId="{0852E128-A5AE-4702-8C55-399721BFEA0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8bc4d395_2_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8bc4d39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8bc4d395_2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8bc4d39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8bc4d395_2_2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8bc4d39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8bc4d395_2_4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8bc4d39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8bc4d395_2_6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8bc4d395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8bc4d395_2_4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8bc4d39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8bc4d395_2_7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68bc4d395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8bc4d395_2_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8bc4d39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8bc4d395_2_8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8bc4d395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8bc4d395_2_6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8bc4d39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8bc4d395_2_9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68bc4d39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8e990d05_2_10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68e990d0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68e990d05_3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68e990d0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8e990d05_3_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68e990d0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68e990d05_3_3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68e990d0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8e990d05_3_4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68e990d05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8bc4d395_1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8bc4d39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4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7f94ccfb_3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7f94cc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8bc4d395_1_2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8bc4d39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8bc4d395_2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8bc4d39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b="1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FFD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>
  <p:cSld name="BLANK_1_1">
    <p:bg>
      <p:bgPr>
        <a:solidFill>
          <a:srgbClr val="FFD9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_wood.jp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24998" t="0"/>
          <a:stretch/>
        </p:blipFill>
        <p:spPr>
          <a:xfrm>
            <a:off x="1523550" y="380550"/>
            <a:ext cx="4572600" cy="457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4297650" y="6477452"/>
            <a:ext cx="548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06100" y="4831425"/>
            <a:ext cx="75318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61500" y="2882400"/>
            <a:ext cx="66210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Playfair Display"/>
              <a:buChar char="◈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12467"/>
            <a:ext cx="1957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3028650" y="554073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◈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80026" y="1600200"/>
            <a:ext cx="3584100" cy="4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9875" y="1600200"/>
            <a:ext cx="3584100" cy="4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/>
              <a:buNone/>
              <a:defRPr i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slide" Target="/ppt/slides/slide12.xm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slide" Target="/ppt/slides/slide10.xm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slide" Target="/ppt/slides/slide17.xml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slide" Target="/ppt/slides/slide18.xml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slide" Target="/ppt/slides/slide19.xml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slide" Target="/ppt/slides/slide20.xml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slide" Target="/ppt/slides/slide13.xml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slide" Target="/ppt/slides/slide14.xml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slide" Target="/ppt/slides/slide15.xml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slide" Target="/ppt/slides/slide16.xml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slide" Target="/ppt/slides/slide23.xml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slide" Target="/ppt/slides/slide24.xml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slide" Target="/ppt/slides/slide21.xml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slide" Target="/ppt/slides/slide22.xml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hyperlink" Target="https://github.com/tyronedamasceno/brazilian-feelings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goTHO" TargetMode="External"/><Relationship Id="rId4" Type="http://schemas.openxmlformats.org/officeDocument/2006/relationships/hyperlink" Target="https://github.com/HugoTHO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github.com/HugoTHO" TargetMode="External"/><Relationship Id="rId6" Type="http://schemas.openxmlformats.org/officeDocument/2006/relationships/hyperlink" Target="https://github.com/lopespaulo" TargetMode="External"/><Relationship Id="rId7" Type="http://schemas.openxmlformats.org/officeDocument/2006/relationships/hyperlink" Target="https://github.com/tyronedamasceno" TargetMode="External"/><Relationship Id="rId8" Type="http://schemas.openxmlformats.org/officeDocument/2006/relationships/hyperlink" Target="https://github.com/tyronedamasceno/brazilian-feeling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1.xml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900" y="2346645"/>
            <a:ext cx="2960772" cy="242815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565950" y="2400475"/>
            <a:ext cx="5129100" cy="23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Brazilian feelings about elections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twitter)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470200" y="5293775"/>
            <a:ext cx="4203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Ciência de dados - IMD0905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Professor Ivanovitch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150" y="5368479"/>
            <a:ext cx="1362400" cy="13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Circle markers</a:t>
            </a:r>
            <a:endParaRPr sz="3600"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63" y="1874520"/>
            <a:ext cx="7466074" cy="42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154" name="Google Shape;154;p2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Circle markers</a:t>
            </a:r>
            <a:endParaRPr sz="3600"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63" y="1874520"/>
            <a:ext cx="7466074" cy="42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164" name="Google Shape;164;p2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Circle markers</a:t>
            </a:r>
            <a:endParaRPr sz="3600"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63" y="1874520"/>
            <a:ext cx="7466074" cy="42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174" name="Google Shape;174;p2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&gt; 0.5)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&lt; -0.5)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63" y="1874520"/>
            <a:ext cx="7466074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&gt; 0.5)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&lt; -0.5)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&gt; 0.5)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&lt; -0.5)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&gt; 0.5)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4294967295" type="ctrTitle"/>
          </p:nvPr>
        </p:nvSpPr>
        <p:spPr>
          <a:xfrm>
            <a:off x="729575" y="8594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Hello!</a:t>
            </a:r>
            <a:endParaRPr i="1" sz="3000"/>
          </a:p>
        </p:txBody>
      </p:sp>
      <p:sp>
        <p:nvSpPr>
          <p:cNvPr id="76" name="Google Shape;76;p14"/>
          <p:cNvSpPr txBox="1"/>
          <p:nvPr>
            <p:ph idx="4294967295" type="subTitle"/>
          </p:nvPr>
        </p:nvSpPr>
        <p:spPr>
          <a:xfrm>
            <a:off x="729600" y="158240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are: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3550200" y="4853025"/>
            <a:ext cx="2043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Paulo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Data collecting and processing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862200" y="4853025"/>
            <a:ext cx="1948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Hugo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Map plotting and data cleaning</a:t>
            </a:r>
            <a:endParaRPr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260400" y="4853025"/>
            <a:ext cx="21540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Tyrone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Idealizer, research and documenting</a:t>
            </a:r>
            <a:endParaRPr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31388" l="0" r="44964" t="14697"/>
          <a:stretch/>
        </p:blipFill>
        <p:spPr>
          <a:xfrm>
            <a:off x="974951" y="3205350"/>
            <a:ext cx="1722701" cy="16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238" y="3165500"/>
            <a:ext cx="1687525" cy="16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350" y="3165499"/>
            <a:ext cx="1687525" cy="16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Heat map</a:t>
            </a:r>
            <a:endParaRPr sz="3600"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2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 </a:t>
            </a:r>
            <a:r>
              <a:rPr b="1"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(polarity &lt; -0.5)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5" y="1874520"/>
            <a:ext cx="7476590" cy="42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Choropleth map</a:t>
            </a:r>
            <a:endParaRPr sz="3600"/>
          </a:p>
        </p:txBody>
      </p:sp>
      <p:sp>
        <p:nvSpPr>
          <p:cNvPr id="260" name="Google Shape;260;p33"/>
          <p:cNvSpPr txBox="1"/>
          <p:nvPr/>
        </p:nvSpPr>
        <p:spPr>
          <a:xfrm>
            <a:off x="3048600" y="129455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5176513" y="583362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graphicFrame>
        <p:nvGraphicFramePr>
          <p:cNvPr id="262" name="Google Shape;262;p33"/>
          <p:cNvGraphicFramePr/>
          <p:nvPr/>
        </p:nvGraphicFramePr>
        <p:xfrm>
          <a:off x="551900" y="19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{0852E128-A5AE-4702-8C55-399721BFEA0E}</a:tableStyleId>
              </a:tblPr>
              <a:tblGrid>
                <a:gridCol w="848900"/>
                <a:gridCol w="763225"/>
                <a:gridCol w="641825"/>
                <a:gridCol w="645625"/>
                <a:gridCol w="836650"/>
              </a:tblGrid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count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max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mean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min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AL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0.433333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0.0241667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AP</a:t>
                      </a:r>
                      <a:endParaRPr b="1"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A86E8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0.180263</a:t>
                      </a:r>
                      <a:endParaRPr sz="800">
                        <a:solidFill>
                          <a:srgbClr val="4A86E8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BA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0.042665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0.953333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0.0790238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DF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0.0424154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0.0728385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0.0862875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0.00825216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MT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201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0.0517628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0.466667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0.118862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-0.164062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MG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119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0.0697856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0.144539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PB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0.109118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-0.5625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0.105891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0.0585709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-0.607292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PI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RN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0.013836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-0.529167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-0.00481235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RJ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0.0649297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0.199594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0.0415855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0.160511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0.0266026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SP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0.062114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0.136364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0.0787879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Exterior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698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0.0805059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838" y="1937825"/>
            <a:ext cx="3679367" cy="38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Choropleth map</a:t>
            </a:r>
            <a:endParaRPr sz="3600"/>
          </a:p>
        </p:txBody>
      </p:sp>
      <p:sp>
        <p:nvSpPr>
          <p:cNvPr id="271" name="Google Shape;271;p34"/>
          <p:cNvSpPr txBox="1"/>
          <p:nvPr/>
        </p:nvSpPr>
        <p:spPr>
          <a:xfrm>
            <a:off x="3048600" y="129455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176513" y="583362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graphicFrame>
        <p:nvGraphicFramePr>
          <p:cNvPr id="273" name="Google Shape;273;p34"/>
          <p:cNvGraphicFramePr/>
          <p:nvPr/>
        </p:nvGraphicFramePr>
        <p:xfrm>
          <a:off x="551900" y="19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{0852E128-A5AE-4702-8C55-399721BFEA0E}</a:tableStyleId>
              </a:tblPr>
              <a:tblGrid>
                <a:gridCol w="848900"/>
                <a:gridCol w="763225"/>
                <a:gridCol w="641825"/>
                <a:gridCol w="645625"/>
                <a:gridCol w="836650"/>
              </a:tblGrid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count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max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mean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min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AL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0.5875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0.0400974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AP</a:t>
                      </a:r>
                      <a:endParaRPr b="1" sz="800">
                        <a:solidFill>
                          <a:srgbClr val="FFFFFF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0.186558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BA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0.102798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0.0999621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DF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0.0621771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-0.3125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0.0315242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-0.66276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-0.00672852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0.0230114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MT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0.0254142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0.0222222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-0.0955556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MG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128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0.0369227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0.0615829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PB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0.0641655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0.11005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PI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0.250397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-0.0833333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RN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0.141667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0.00418082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RJ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0.0222982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5.04647e-18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0.342857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0.0446429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0.0357175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-0.00333333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SP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0.0555679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A86E8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0.307273</a:t>
                      </a:r>
                      <a:endParaRPr sz="800">
                        <a:solidFill>
                          <a:srgbClr val="4A86E8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Exterior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939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0.056617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16" y="1937825"/>
            <a:ext cx="3673808" cy="389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Choropleth map</a:t>
            </a:r>
            <a:endParaRPr sz="3600"/>
          </a:p>
        </p:txBody>
      </p:sp>
      <p:sp>
        <p:nvSpPr>
          <p:cNvPr id="282" name="Google Shape;282;p35"/>
          <p:cNvSpPr txBox="1"/>
          <p:nvPr/>
        </p:nvSpPr>
        <p:spPr>
          <a:xfrm>
            <a:off x="3048600" y="129455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5176513" y="583362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graphicFrame>
        <p:nvGraphicFramePr>
          <p:cNvPr id="284" name="Google Shape;284;p35"/>
          <p:cNvGraphicFramePr/>
          <p:nvPr/>
        </p:nvGraphicFramePr>
        <p:xfrm>
          <a:off x="551900" y="19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{0852E128-A5AE-4702-8C55-399721BFEA0E}</a:tableStyleId>
              </a:tblPr>
              <a:tblGrid>
                <a:gridCol w="848900"/>
                <a:gridCol w="763225"/>
                <a:gridCol w="641825"/>
                <a:gridCol w="645625"/>
                <a:gridCol w="836650"/>
              </a:tblGrid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count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max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mean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min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0.165625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AL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-0.0541667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AP</a:t>
                      </a:r>
                      <a:endParaRPr b="1" sz="800">
                        <a:solidFill>
                          <a:srgbClr val="FFFFFF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0.105208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0.00502874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BA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0.106802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0.120077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DF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0.0831282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0.106372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0.0869048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0.172434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MT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177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0.0782487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A86E8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0.280556</a:t>
                      </a:r>
                      <a:endParaRPr sz="800">
                        <a:solidFill>
                          <a:srgbClr val="4A86E8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MG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136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0.111188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0.106474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PB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0.16313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0.0866623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-0.714286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0.164127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PI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0.027619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4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RN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0.243479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0.105256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RJ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224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0.0482036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0.492857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-0.215306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0.0125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0.0850721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SP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315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0.0886601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0.1875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Exterior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558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0.100731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187" y="1937825"/>
            <a:ext cx="3674672" cy="389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Choropleth map</a:t>
            </a:r>
            <a:endParaRPr sz="3600"/>
          </a:p>
        </p:txBody>
      </p:sp>
      <p:sp>
        <p:nvSpPr>
          <p:cNvPr id="293" name="Google Shape;293;p36"/>
          <p:cNvSpPr txBox="1"/>
          <p:nvPr/>
        </p:nvSpPr>
        <p:spPr>
          <a:xfrm>
            <a:off x="3048600" y="129455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176513" y="583362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20:00 BRT</a:t>
            </a:r>
            <a:endParaRPr sz="1200"/>
          </a:p>
        </p:txBody>
      </p:sp>
      <p:graphicFrame>
        <p:nvGraphicFramePr>
          <p:cNvPr id="295" name="Google Shape;295;p36"/>
          <p:cNvGraphicFramePr/>
          <p:nvPr/>
        </p:nvGraphicFramePr>
        <p:xfrm>
          <a:off x="551900" y="19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{0852E128-A5AE-4702-8C55-399721BFEA0E}</a:tableStyleId>
              </a:tblPr>
              <a:tblGrid>
                <a:gridCol w="848900"/>
                <a:gridCol w="763225"/>
                <a:gridCol w="641825"/>
                <a:gridCol w="645625"/>
                <a:gridCol w="836650"/>
              </a:tblGrid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count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max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mean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min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AL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0.122297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AP</a:t>
                      </a:r>
                      <a:endParaRPr b="1" sz="800">
                        <a:solidFill>
                          <a:srgbClr val="FFFFFF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A86E8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0.327273</a:t>
                      </a:r>
                      <a:endParaRPr sz="800">
                        <a:solidFill>
                          <a:srgbClr val="4A86E8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-0.0329545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BA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0.0588462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0.0886029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DF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0.112373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0.021158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0.0215732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0.159921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MT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200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0.0594762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-0.0346681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MG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120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0.00586735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-0.714286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0.0456716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PB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0.000992063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-0.0193548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0.0524444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PI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0.0701515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4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RN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0.0224213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RJ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0.0483724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0.00960648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-0.651042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-0.00396033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0.0795313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SP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362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0.046055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0.1375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Exterior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483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0.0321382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187" y="1937825"/>
            <a:ext cx="3674672" cy="389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Choropleth map (extra)</a:t>
            </a:r>
            <a:endParaRPr sz="3600"/>
          </a:p>
        </p:txBody>
      </p:sp>
      <p:sp>
        <p:nvSpPr>
          <p:cNvPr id="304" name="Google Shape;304;p37"/>
          <p:cNvSpPr txBox="1"/>
          <p:nvPr/>
        </p:nvSpPr>
        <p:spPr>
          <a:xfrm>
            <a:off x="3048600" y="129455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5176513" y="583362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27/10/2018 10:00 BRT</a:t>
            </a:r>
            <a:endParaRPr sz="1200"/>
          </a:p>
        </p:txBody>
      </p:sp>
      <p:graphicFrame>
        <p:nvGraphicFramePr>
          <p:cNvPr id="306" name="Google Shape;306;p37"/>
          <p:cNvGraphicFramePr/>
          <p:nvPr/>
        </p:nvGraphicFramePr>
        <p:xfrm>
          <a:off x="551900" y="19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{0852E128-A5AE-4702-8C55-399721BFEA0E}</a:tableStyleId>
              </a:tblPr>
              <a:tblGrid>
                <a:gridCol w="848900"/>
                <a:gridCol w="763225"/>
                <a:gridCol w="641825"/>
                <a:gridCol w="645625"/>
                <a:gridCol w="836650"/>
              </a:tblGrid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count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max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mean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min</a:t>
                      </a:r>
                      <a:endParaRPr b="1" sz="800">
                        <a:solidFill>
                          <a:schemeClr val="dk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AL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DD7E6B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-0.4</a:t>
                      </a:r>
                      <a:endParaRPr sz="800">
                        <a:solidFill>
                          <a:srgbClr val="DD7E6B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AP</a:t>
                      </a:r>
                      <a:endParaRPr b="1"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0.161111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BA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-0.0642196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-0.0318316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DF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0.0648148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-0.266667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0.675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0.0610714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-0.0583333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MT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0.0797227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0.0777778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0.018254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MG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0.0386893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-0.714286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0.0420646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PB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0.110937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-0.390625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PA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0.17914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-0.714286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0.91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0.190483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-0.361905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PI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0.375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-0.00833333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4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RN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-0.06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RS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0.625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0.0375836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RJ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79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0.00677212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RO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RR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SC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0.565625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0.163931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SE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0.357143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0.0714286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SP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104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0.8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0.0624893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-0.7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TO</a:t>
                      </a:r>
                      <a:endParaRPr b="1"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99999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800">
                        <a:solidFill>
                          <a:srgbClr val="999999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/>
                </a:tc>
              </a:tr>
              <a:tr h="137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Exterior</a:t>
                      </a:r>
                      <a:endParaRPr b="1"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173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0.0276677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-1</a:t>
                      </a:r>
                      <a:endParaRPr sz="8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0" marB="0" marR="0" marL="0" anchor="ctr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784" y="1938528"/>
            <a:ext cx="3674672" cy="3895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idx="4294967295" type="ctrTitle"/>
          </p:nvPr>
        </p:nvSpPr>
        <p:spPr>
          <a:xfrm>
            <a:off x="729575" y="3877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Thanks!</a:t>
            </a:r>
            <a:endParaRPr i="1" sz="3000"/>
          </a:p>
        </p:txBody>
      </p:sp>
      <p:sp>
        <p:nvSpPr>
          <p:cNvPr id="314" name="Google Shape;314;p38"/>
          <p:cNvSpPr txBox="1"/>
          <p:nvPr>
            <p:ph idx="4294967295" type="subTitle"/>
          </p:nvPr>
        </p:nvSpPr>
        <p:spPr>
          <a:xfrm>
            <a:off x="729575" y="111975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5" name="Google Shape;315;p38"/>
          <p:cNvSpPr txBox="1"/>
          <p:nvPr>
            <p:ph idx="4294967295" type="body"/>
          </p:nvPr>
        </p:nvSpPr>
        <p:spPr>
          <a:xfrm>
            <a:off x="669075" y="2467075"/>
            <a:ext cx="23832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us a</a:t>
            </a:r>
            <a:r>
              <a:rPr lang="en" sz="1800"/>
              <a:t>t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uFill>
                  <a:noFill/>
                </a:uFill>
                <a:hlinkClick r:id="rId3"/>
              </a:rPr>
              <a:t>@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hlinkClick r:id="rId4"/>
              </a:rPr>
              <a:t>hugoTHO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 </a:t>
            </a:r>
            <a:r>
              <a:rPr lang="en" sz="1800"/>
              <a:t>  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uFill>
                  <a:noFill/>
                </a:uFill>
                <a:hlinkClick r:id="rId6"/>
              </a:rPr>
              <a:t>@lopespaulo </a:t>
            </a:r>
            <a:r>
              <a:rPr lang="en" sz="1800">
                <a:solidFill>
                  <a:schemeClr val="lt1"/>
                </a:solidFill>
              </a:rPr>
              <a:t>   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uFill>
                  <a:noFill/>
                </a:uFill>
                <a:hlinkClick r:id="rId7"/>
              </a:rPr>
              <a:t>@tyronedamasceno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859025" y="4355875"/>
            <a:ext cx="1397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uFill>
                  <a:noFill/>
                </a:uFill>
                <a:hlinkClick r:id="rId8"/>
              </a:rPr>
              <a:t>Repository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8424" y="2609879"/>
            <a:ext cx="4815949" cy="333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 title="Logomarca do Github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4375" y="4809209"/>
            <a:ext cx="1046400" cy="10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 rot="10800000">
            <a:off x="3211050" y="551500"/>
            <a:ext cx="2721900" cy="1872300"/>
          </a:xfrm>
          <a:prstGeom prst="triangle">
            <a:avLst>
              <a:gd fmla="val 50000" name="adj"/>
            </a:avLst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4294967295" type="ctrTitle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7200"/>
              <a:t>The great idea</a:t>
            </a:r>
            <a:endParaRPr i="1" sz="7200"/>
          </a:p>
        </p:txBody>
      </p:sp>
      <p:sp>
        <p:nvSpPr>
          <p:cNvPr id="90" name="Google Shape;90;p15"/>
          <p:cNvSpPr txBox="1"/>
          <p:nvPr>
            <p:ph idx="4294967295" type="subTitle"/>
          </p:nvPr>
        </p:nvSpPr>
        <p:spPr>
          <a:xfrm>
            <a:off x="774150" y="4976748"/>
            <a:ext cx="7595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What do we want to do</a:t>
            </a:r>
            <a:r>
              <a:rPr lang="en" sz="2400"/>
              <a:t>?</a:t>
            </a:r>
            <a:endParaRPr sz="2400"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826" y="781900"/>
            <a:ext cx="953550" cy="9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Feeling analysis from twitter</a:t>
            </a:r>
            <a:endParaRPr sz="3600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Get a lot of tweets in a context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Analyze the content polarity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Plot it on a map divided by states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 rot="10800000">
            <a:off x="3211050" y="551500"/>
            <a:ext cx="2721900" cy="1872300"/>
          </a:xfrm>
          <a:prstGeom prst="triangle">
            <a:avLst>
              <a:gd fmla="val 50000" name="adj"/>
            </a:avLst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How to do this?</a:t>
            </a:r>
            <a:endParaRPr i="1" sz="7200"/>
          </a:p>
        </p:txBody>
      </p:sp>
      <p:sp>
        <p:nvSpPr>
          <p:cNvPr id="106" name="Google Shape;106;p17"/>
          <p:cNvSpPr txBox="1"/>
          <p:nvPr>
            <p:ph idx="4294967295" type="subTitle"/>
          </p:nvPr>
        </p:nvSpPr>
        <p:spPr>
          <a:xfrm>
            <a:off x="774150" y="4976748"/>
            <a:ext cx="7595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Which tools/libs did we use?</a:t>
            </a:r>
            <a:endParaRPr sz="2400"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838" y="761600"/>
            <a:ext cx="926325" cy="9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 Libraries</a:t>
            </a:r>
            <a:endParaRPr sz="36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935700" y="1912775"/>
            <a:ext cx="26319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TweePy</a:t>
            </a:r>
            <a:endParaRPr b="1" sz="24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easy-to-use Python library for accessing the Twitter API.</a:t>
            </a:r>
            <a:endParaRPr/>
          </a:p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935700" y="3717275"/>
            <a:ext cx="2631900" cy="24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TextBlob</a:t>
            </a:r>
            <a:endParaRPr b="1" sz="24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Python library for processing textual data. It provides a simple API for into common natural language processing (NLP) tasks.</a:t>
            </a:r>
            <a:endParaRPr/>
          </a:p>
        </p:txBody>
      </p:sp>
      <p:sp>
        <p:nvSpPr>
          <p:cNvPr id="116" name="Google Shape;116;p18"/>
          <p:cNvSpPr txBox="1"/>
          <p:nvPr>
            <p:ph idx="3" type="body"/>
          </p:nvPr>
        </p:nvSpPr>
        <p:spPr>
          <a:xfrm>
            <a:off x="4846350" y="1912775"/>
            <a:ext cx="26319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Folium</a:t>
            </a:r>
            <a:endParaRPr b="1" sz="24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Folium makes it easy to visualize data that’s been manipulated in Python on an interactive leaflet map.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846350" y="4082075"/>
            <a:ext cx="30000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Shapely</a:t>
            </a:r>
            <a:endParaRPr sz="24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Shapely is a BSD-licensed Python package for manipulation and analysis of planar geometric objects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Challenges?</a:t>
            </a:r>
            <a:endParaRPr sz="3600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1005600" y="1600200"/>
            <a:ext cx="73983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Tweet doesn’t provides a nice geolocation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Google translate API rate limit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Choose the search key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10800000">
            <a:off x="3211050" y="551500"/>
            <a:ext cx="2721900" cy="1872300"/>
          </a:xfrm>
          <a:prstGeom prst="triangle">
            <a:avLst>
              <a:gd fmla="val 50000" name="adj"/>
            </a:avLst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Results</a:t>
            </a:r>
            <a:endParaRPr i="1" sz="7200"/>
          </a:p>
        </p:txBody>
      </p:sp>
      <p:sp>
        <p:nvSpPr>
          <p:cNvPr id="132" name="Google Shape;132;p20"/>
          <p:cNvSpPr txBox="1"/>
          <p:nvPr>
            <p:ph idx="4294967295" type="subTitle"/>
          </p:nvPr>
        </p:nvSpPr>
        <p:spPr>
          <a:xfrm>
            <a:off x="774150" y="4976748"/>
            <a:ext cx="7595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300" y="775500"/>
            <a:ext cx="909400" cy="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0"/>
            <a:ext cx="82296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Circle markers</a:t>
            </a:r>
            <a:endParaRPr sz="3600"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4297650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3048600" y="1295400"/>
            <a:ext cx="3046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072000" y="6008075"/>
            <a:ext cx="3000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28/10/2018 09:00 BRT</a:t>
            </a:r>
            <a:endParaRPr sz="1200"/>
          </a:p>
        </p:txBody>
      </p:sp>
      <p:pic>
        <p:nvPicPr>
          <p:cNvPr id="143" name="Google Shape;143;p2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27175" y="5935225"/>
            <a:ext cx="331550" cy="4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870" y="1874520"/>
            <a:ext cx="7472261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